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7"/>
  </p:notesMasterIdLst>
  <p:sldIdLst>
    <p:sldId id="264" r:id="rId5"/>
    <p:sldId id="314" r:id="rId6"/>
    <p:sldId id="318" r:id="rId7"/>
    <p:sldId id="313" r:id="rId8"/>
    <p:sldId id="315" r:id="rId9"/>
    <p:sldId id="316" r:id="rId10"/>
    <p:sldId id="319" r:id="rId11"/>
    <p:sldId id="320" r:id="rId12"/>
    <p:sldId id="321" r:id="rId13"/>
    <p:sldId id="322" r:id="rId14"/>
    <p:sldId id="327" r:id="rId15"/>
    <p:sldId id="32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42" d="100"/>
          <a:sy n="42" d="100"/>
        </p:scale>
        <p:origin x="72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5/24/2025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5/24/2025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5/24/2025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5/24/2025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5/24/2025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5/24/2025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5/24/2025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5/24/2025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5/24/2025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5/24/2025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5/24/2025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27297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1201" y="4318081"/>
            <a:ext cx="8652788" cy="457201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ka-GE" sz="2800" dirty="0"/>
              <a:t>სვანეთში</a:t>
            </a:r>
            <a:endParaRPr lang="en-US" sz="2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47801" y="2951321"/>
            <a:ext cx="9296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Wellness Tour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7293" y="0"/>
            <a:ext cx="10058400" cy="1371600"/>
          </a:xfrm>
        </p:spPr>
        <p:txBody>
          <a:bodyPr>
            <a:normAutofit/>
          </a:bodyPr>
          <a:lstStyle/>
          <a:p>
            <a:r>
              <a:rPr lang="ka-GE" sz="2800" b="1" dirty="0" smtClean="0"/>
              <a:t>კალკულაცია </a:t>
            </a:r>
            <a:r>
              <a:rPr lang="en-US" sz="2800" b="1" dirty="0" smtClean="0"/>
              <a:t>1 </a:t>
            </a:r>
            <a:r>
              <a:rPr lang="ka-GE" sz="2800" b="1" dirty="0" smtClean="0"/>
              <a:t>ადამიანზე:</a:t>
            </a:r>
            <a:endParaRPr lang="en-US" sz="28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3755" y="1026941"/>
            <a:ext cx="10536701" cy="5444197"/>
          </a:xfrm>
        </p:spPr>
        <p:txBody>
          <a:bodyPr>
            <a:normAutofit/>
          </a:bodyPr>
          <a:lstStyle/>
          <a:p>
            <a:r>
              <a:rPr lang="ka-GE" dirty="0" smtClean="0"/>
              <a:t>სატრანსპორტო მომსახურება</a:t>
            </a:r>
            <a:r>
              <a:rPr lang="ka-GE" dirty="0"/>
              <a:t> </a:t>
            </a:r>
            <a:r>
              <a:rPr lang="ka-GE" dirty="0" smtClean="0"/>
              <a:t> 100₾ (3 600₾).</a:t>
            </a:r>
          </a:p>
          <a:p>
            <a:r>
              <a:rPr lang="ka-GE" dirty="0" smtClean="0"/>
              <a:t>სასტუმრო</a:t>
            </a:r>
            <a:r>
              <a:rPr lang="en-US" dirty="0" smtClean="0">
                <a:latin typeface="Gill Sans MT" panose="020B0502020104020203" pitchFamily="34" charset="0"/>
              </a:rPr>
              <a:t> </a:t>
            </a:r>
            <a:r>
              <a:rPr lang="en-US" dirty="0" err="1" smtClean="0">
                <a:latin typeface="Gill Sans MT" panose="020B0502020104020203" pitchFamily="34" charset="0"/>
              </a:rPr>
              <a:t>Ushba</a:t>
            </a:r>
            <a:r>
              <a:rPr lang="en-US" dirty="0" smtClean="0">
                <a:latin typeface="Gill Sans MT" panose="020B0502020104020203" pitchFamily="34" charset="0"/>
              </a:rPr>
              <a:t> In </a:t>
            </a:r>
            <a:r>
              <a:rPr lang="en-US" dirty="0" err="1" smtClean="0">
                <a:latin typeface="Gill Sans MT" panose="020B0502020104020203" pitchFamily="34" charset="0"/>
              </a:rPr>
              <a:t>Mestia</a:t>
            </a:r>
            <a:r>
              <a:rPr lang="ka-GE" dirty="0" smtClean="0"/>
              <a:t>  </a:t>
            </a:r>
            <a:r>
              <a:rPr lang="en-US" dirty="0" smtClean="0">
                <a:latin typeface="Gill Sans MT" panose="020B0502020104020203" pitchFamily="34" charset="0"/>
              </a:rPr>
              <a:t>Single Room</a:t>
            </a:r>
            <a:r>
              <a:rPr lang="ka-GE" dirty="0" smtClean="0"/>
              <a:t>  </a:t>
            </a:r>
            <a:r>
              <a:rPr lang="en-US" dirty="0" smtClean="0">
                <a:latin typeface="Gill Sans MT" panose="020B0502020104020203" pitchFamily="34" charset="0"/>
              </a:rPr>
              <a:t>BB </a:t>
            </a:r>
            <a:r>
              <a:rPr lang="ka-GE" dirty="0" smtClean="0"/>
              <a:t>(1 ღამე)</a:t>
            </a:r>
            <a:r>
              <a:rPr lang="en-US" dirty="0" smtClean="0">
                <a:latin typeface="Gill Sans MT" panose="020B0502020104020203" pitchFamily="34" charset="0"/>
              </a:rPr>
              <a:t> </a:t>
            </a:r>
            <a:r>
              <a:rPr lang="ka-GE" dirty="0" smtClean="0"/>
              <a:t>+</a:t>
            </a:r>
            <a:r>
              <a:rPr lang="en-US" dirty="0" smtClean="0">
                <a:latin typeface="Gill Sans MT" panose="020B0502020104020203" pitchFamily="34" charset="0"/>
              </a:rPr>
              <a:t>WELLCOME </a:t>
            </a:r>
            <a:r>
              <a:rPr lang="ka-GE" dirty="0" smtClean="0"/>
              <a:t>+ 2</a:t>
            </a:r>
            <a:r>
              <a:rPr lang="en-US" dirty="0" smtClean="0">
                <a:latin typeface="Gill Sans MT" panose="020B0502020104020203" pitchFamily="34" charset="0"/>
              </a:rPr>
              <a:t>X</a:t>
            </a:r>
            <a:r>
              <a:rPr lang="ka-GE" dirty="0" smtClean="0"/>
              <a:t>ვახშამი </a:t>
            </a:r>
            <a:r>
              <a:rPr lang="en-US" dirty="0" smtClean="0">
                <a:latin typeface="Gill Sans MT" panose="020B0502020104020203" pitchFamily="34" charset="0"/>
              </a:rPr>
              <a:t>+</a:t>
            </a:r>
            <a:r>
              <a:rPr lang="ka-GE" dirty="0"/>
              <a:t> </a:t>
            </a:r>
            <a:r>
              <a:rPr lang="ka-GE" dirty="0" smtClean="0"/>
              <a:t>სადილი +</a:t>
            </a:r>
            <a:r>
              <a:rPr lang="en-US" dirty="0" smtClean="0">
                <a:latin typeface="Gill Sans MT" panose="020B0502020104020203" pitchFamily="34" charset="0"/>
              </a:rPr>
              <a:t>Picnic Box</a:t>
            </a:r>
            <a:r>
              <a:rPr lang="ka-GE" dirty="0" smtClean="0"/>
              <a:t>= 876₾ (310₾</a:t>
            </a:r>
            <a:r>
              <a:rPr lang="en-US" dirty="0" smtClean="0">
                <a:latin typeface="Gill Sans MT" panose="020B0502020104020203" pitchFamily="34" charset="0"/>
              </a:rPr>
              <a:t> + 150</a:t>
            </a:r>
            <a:r>
              <a:rPr lang="ka-GE" dirty="0" smtClean="0"/>
              <a:t>₾ + 2</a:t>
            </a:r>
            <a:r>
              <a:rPr lang="en-US" dirty="0" smtClean="0">
                <a:latin typeface="Gill Sans MT" panose="020B0502020104020203" pitchFamily="34" charset="0"/>
              </a:rPr>
              <a:t>X</a:t>
            </a:r>
            <a:r>
              <a:rPr lang="ka-GE" dirty="0" smtClean="0"/>
              <a:t>125₾ + 118₾ + 48₾=876₾).</a:t>
            </a:r>
          </a:p>
          <a:p>
            <a:r>
              <a:rPr lang="ka-GE" dirty="0" smtClean="0"/>
              <a:t>რესტორანი ,,პალატი“- </a:t>
            </a:r>
            <a:r>
              <a:rPr lang="en-US" dirty="0" smtClean="0">
                <a:latin typeface="Gill Sans MT" panose="020B0502020104020203" pitchFamily="34" charset="0"/>
              </a:rPr>
              <a:t>Lunch Box </a:t>
            </a:r>
            <a:r>
              <a:rPr lang="ka-GE" dirty="0" smtClean="0"/>
              <a:t>45₾ </a:t>
            </a:r>
          </a:p>
          <a:p>
            <a:r>
              <a:rPr lang="ka-GE" dirty="0" smtClean="0"/>
              <a:t>რესტორანი ,,მულახი“- სადილი 65₾</a:t>
            </a:r>
          </a:p>
          <a:p>
            <a:r>
              <a:rPr lang="ka-GE" dirty="0" smtClean="0"/>
              <a:t>რესტორანი ,,შუმერები“ - ვახშამი + </a:t>
            </a:r>
            <a:r>
              <a:rPr lang="en-US" dirty="0" smtClean="0">
                <a:latin typeface="Gill Sans MT" panose="020B0502020104020203" pitchFamily="34" charset="0"/>
              </a:rPr>
              <a:t>Lunch</a:t>
            </a:r>
            <a:r>
              <a:rPr lang="ka-GE" dirty="0" smtClean="0"/>
              <a:t>=190₾ </a:t>
            </a:r>
            <a:r>
              <a:rPr lang="en-US" dirty="0" smtClean="0">
                <a:latin typeface="Gill Sans MT" panose="020B0502020104020203" pitchFamily="34" charset="0"/>
              </a:rPr>
              <a:t> (105</a:t>
            </a:r>
            <a:r>
              <a:rPr lang="ka-GE" dirty="0" smtClean="0"/>
              <a:t>₾ + 85₾= 190₾).</a:t>
            </a:r>
          </a:p>
          <a:p>
            <a:r>
              <a:rPr lang="ka-GE" dirty="0" smtClean="0"/>
              <a:t>რესტორანი ,,პანორამა“ -სადილი + </a:t>
            </a:r>
            <a:r>
              <a:rPr lang="en-US" dirty="0" smtClean="0">
                <a:latin typeface="Gill Sans MT" panose="020B0502020104020203" pitchFamily="34" charset="0"/>
              </a:rPr>
              <a:t>Dinner Box=175</a:t>
            </a:r>
            <a:r>
              <a:rPr lang="ka-GE" dirty="0" smtClean="0"/>
              <a:t>₾ (120₾ + 55₾=175₾).</a:t>
            </a:r>
          </a:p>
          <a:p>
            <a:r>
              <a:rPr lang="ka-GE" dirty="0" smtClean="0"/>
              <a:t>ინსტრუქტორის (იოგა,თერაპია,მედიტაცია) მომსახურება 585₾ (3 510₾).</a:t>
            </a:r>
          </a:p>
          <a:p>
            <a:r>
              <a:rPr lang="ka-GE" dirty="0" smtClean="0"/>
              <a:t>ადგილობრივი მხატვარი 35₾ (210₾).</a:t>
            </a:r>
          </a:p>
          <a:p>
            <a:r>
              <a:rPr lang="ka-GE" dirty="0" smtClean="0"/>
              <a:t>ადგილორივი შეფი 50₾ (300₾).</a:t>
            </a:r>
          </a:p>
          <a:p>
            <a:r>
              <a:rPr lang="ka-GE" dirty="0" smtClean="0"/>
              <a:t>მოსახურების 20%</a:t>
            </a:r>
          </a:p>
          <a:p>
            <a:r>
              <a:rPr lang="ka-GE" dirty="0"/>
              <a:t>ტურის საერთო ღირებულება 2 546₾</a:t>
            </a:r>
          </a:p>
          <a:p>
            <a:endParaRPr lang="ka-GE" dirty="0" smtClean="0"/>
          </a:p>
          <a:p>
            <a:endParaRPr lang="ka-GE" dirty="0" smtClean="0"/>
          </a:p>
          <a:p>
            <a:endParaRPr lang="ka-GE" dirty="0" smtClean="0"/>
          </a:p>
          <a:p>
            <a:endParaRPr lang="en-US" dirty="0" smtClean="0">
              <a:latin typeface="Gill Sans MT" panose="020B0502020104020203" pitchFamily="34" charset="0"/>
            </a:endParaRPr>
          </a:p>
          <a:p>
            <a:pPr marL="0" indent="0">
              <a:buNone/>
            </a:pPr>
            <a:endParaRPr lang="ka-GE" dirty="0"/>
          </a:p>
          <a:p>
            <a:pPr marL="0" indent="0">
              <a:buNone/>
            </a:pPr>
            <a:endParaRPr lang="ka-GE" dirty="0"/>
          </a:p>
          <a:p>
            <a:pPr marL="0" indent="0">
              <a:buNone/>
            </a:pPr>
            <a:endParaRPr lang="ka-GE" dirty="0" smtClean="0"/>
          </a:p>
        </p:txBody>
      </p:sp>
    </p:spTree>
    <p:extLst>
      <p:ext uri="{BB962C8B-B14F-4D97-AF65-F5344CB8AC3E}">
        <p14:creationId xmlns:p14="http://schemas.microsoft.com/office/powerpoint/2010/main" val="866466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21" y="532669"/>
            <a:ext cx="10957016" cy="570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46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a-GE" sz="4800" dirty="0" smtClean="0"/>
              <a:t>გმადლობთ ყურადღებითვის!</a:t>
            </a:r>
            <a:endParaRPr lang="en-US" sz="4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8984" y="4679578"/>
            <a:ext cx="8939784" cy="457200"/>
          </a:xfrm>
        </p:spPr>
        <p:txBody>
          <a:bodyPr>
            <a:noAutofit/>
          </a:bodyPr>
          <a:lstStyle/>
          <a:p>
            <a:r>
              <a:rPr lang="ka-GE" sz="1600" dirty="0" smtClean="0"/>
              <a:t>ლექტორი: ასოც.პროფესორი ლალი მიქელაძე</a:t>
            </a:r>
          </a:p>
          <a:p>
            <a:r>
              <a:rPr lang="ka-GE" sz="1600" dirty="0" smtClean="0"/>
              <a:t>სტუდენტი: ანი ჟუჟუნაშვილი, ნინი გეგელაშვილი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50173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7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196850" ty="107950" sx="35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C9D1A-4992-0141-A14E-40E9DECCF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7109" y="1378633"/>
            <a:ext cx="9059594" cy="3840481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a-GE" dirty="0"/>
              <a:t>სახეობა-შემომყვანი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a-GE" dirty="0"/>
              <a:t>კატეგორია-ექსკლუზიური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a-GE" dirty="0"/>
              <a:t>კლასი-პირველი </a:t>
            </a:r>
            <a:endParaRPr lang="ka-GE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18-19-20-21-22-23 </a:t>
            </a:r>
            <a:r>
              <a:rPr lang="ka-GE" dirty="0" smtClean="0"/>
              <a:t>ივნისი (ზაფხული)</a:t>
            </a:r>
            <a:endParaRPr lang="ka-GE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a-GE" dirty="0" smtClean="0"/>
              <a:t>რაოდენობა-6 ადამიანი(2 კაცი,4 ქალი,ავსტრია, ჰობი-ხატვა,ლიტერატურა,ბუნების </a:t>
            </a:r>
            <a:r>
              <a:rPr lang="ka-GE" dirty="0"/>
              <a:t>შეცნობა,მედიტაცია.)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a-GE" dirty="0" smtClean="0"/>
              <a:t>ასაკი-25-40 წლამდე;</a:t>
            </a:r>
            <a:endParaRPr lang="ka-GE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a-GE" dirty="0" smtClean="0"/>
              <a:t>ტურის </a:t>
            </a:r>
            <a:r>
              <a:rPr lang="ka-GE" dirty="0" smtClean="0"/>
              <a:t>მარშრუტი-ქუთაისი/მესტია</a:t>
            </a:r>
            <a:r>
              <a:rPr lang="ka-GE" dirty="0" smtClean="0"/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a-GE" dirty="0" smtClean="0"/>
              <a:t>ტურის მიმართულება- ველნესი</a:t>
            </a:r>
            <a:endParaRPr lang="ka-GE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a-GE" dirty="0"/>
              <a:t>მოსანახულებელი ადგილები-მესტია,უშგული,მულახი.</a:t>
            </a:r>
          </a:p>
          <a:p>
            <a:pPr algn="l"/>
            <a:endParaRPr lang="ka-G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ka-GE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F6C819-8764-6550-9638-6E32CB6C684F}"/>
              </a:ext>
            </a:extLst>
          </p:cNvPr>
          <p:cNvSpPr txBox="1"/>
          <p:nvPr/>
        </p:nvSpPr>
        <p:spPr>
          <a:xfrm>
            <a:off x="4175978" y="489857"/>
            <a:ext cx="6030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2800" b="1" dirty="0"/>
              <a:t>ტურის აღწერილობა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1490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BDCB82-6397-7C66-DA96-356EDE9B11AC}"/>
              </a:ext>
            </a:extLst>
          </p:cNvPr>
          <p:cNvSpPr txBox="1"/>
          <p:nvPr/>
        </p:nvSpPr>
        <p:spPr>
          <a:xfrm>
            <a:off x="1034143" y="729343"/>
            <a:ext cx="9666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2400" b="1" dirty="0"/>
              <a:t>ქუთაისის </a:t>
            </a:r>
            <a:r>
              <a:rPr lang="ka-GE" sz="2400" b="1" dirty="0" smtClean="0"/>
              <a:t>აეროპოტიდან-სასტუმრო </a:t>
            </a:r>
            <a:r>
              <a:rPr lang="en-US" sz="2400" b="1" dirty="0" err="1"/>
              <a:t>Ushba</a:t>
            </a:r>
            <a:r>
              <a:rPr lang="en-US" sz="2400" b="1" dirty="0"/>
              <a:t> in </a:t>
            </a:r>
            <a:r>
              <a:rPr lang="en-US" sz="2400" b="1" dirty="0" err="1"/>
              <a:t>Mestia</a:t>
            </a:r>
            <a:r>
              <a:rPr lang="en-US" sz="2400" b="1" dirty="0"/>
              <a:t>-</a:t>
            </a:r>
            <a:r>
              <a:rPr lang="ka-GE" sz="2400" b="1" dirty="0"/>
              <a:t>მდე</a:t>
            </a:r>
            <a:endParaRPr lang="en-US"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9A8C37-EAF3-03E7-FAA5-AAC071F54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18" y="1430493"/>
            <a:ext cx="11140361" cy="492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71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52692E-E338-9B7E-445B-6D5491CD0032}"/>
              </a:ext>
            </a:extLst>
          </p:cNvPr>
          <p:cNvSpPr txBox="1"/>
          <p:nvPr/>
        </p:nvSpPr>
        <p:spPr>
          <a:xfrm>
            <a:off x="566057" y="535508"/>
            <a:ext cx="10221686" cy="680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3200" dirty="0"/>
              <a:t>სერვის მომწოდებლები</a:t>
            </a:r>
          </a:p>
          <a:p>
            <a:endParaRPr lang="ka-GE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Gill Sans MT" panose="020B0502020104020203" pitchFamily="34" charset="0"/>
              </a:rPr>
              <a:t>VVA COMPANY 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a-GE" sz="2000" dirty="0" smtClean="0"/>
              <a:t>სატრანსპორტო მომსახურება (ტრასფერი)-3 600₾.</a:t>
            </a:r>
            <a:endParaRPr lang="ka-GE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a-GE" sz="2000" dirty="0" smtClean="0"/>
              <a:t>სასტუმრო </a:t>
            </a:r>
            <a:r>
              <a:rPr lang="en-US" sz="2000" dirty="0" err="1" smtClean="0">
                <a:latin typeface="Gill Sans MT" panose="020B0502020104020203" pitchFamily="34" charset="0"/>
              </a:rPr>
              <a:t>Ushba</a:t>
            </a:r>
            <a:r>
              <a:rPr lang="en-US" sz="2000" dirty="0" smtClean="0">
                <a:latin typeface="Gill Sans MT" panose="020B0502020104020203" pitchFamily="34" charset="0"/>
              </a:rPr>
              <a:t> In </a:t>
            </a:r>
            <a:r>
              <a:rPr lang="en-US" sz="2000" dirty="0" err="1" smtClean="0">
                <a:latin typeface="Gill Sans MT" panose="020B0502020104020203" pitchFamily="34" charset="0"/>
              </a:rPr>
              <a:t>Mestia</a:t>
            </a:r>
            <a:r>
              <a:rPr lang="ka-GE" sz="2000" dirty="0" smtClean="0"/>
              <a:t>- 5 256₾.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a-GE" sz="2000" dirty="0" smtClean="0"/>
              <a:t>რესტორანი ,,პალატი“- 270₾ ( </a:t>
            </a:r>
            <a:r>
              <a:rPr lang="en-US" sz="2000" dirty="0" smtClean="0">
                <a:latin typeface="Gill Sans MT" panose="020B0502020104020203" pitchFamily="34" charset="0"/>
              </a:rPr>
              <a:t>Lunch Box</a:t>
            </a:r>
            <a:r>
              <a:rPr lang="ka-GE" sz="2000" dirty="0" smtClean="0"/>
              <a:t>)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  <a:endParaRPr lang="ka-GE" sz="2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a-GE" sz="2000" dirty="0" smtClean="0"/>
              <a:t>რესტორანი ,,მულახი“-390₾ (სადილი</a:t>
            </a:r>
            <a:r>
              <a:rPr lang="en-US" sz="2000" dirty="0" smtClean="0">
                <a:latin typeface="Gill Sans MT" panose="020B0502020104020203" pitchFamily="34" charset="0"/>
              </a:rPr>
              <a:t>).</a:t>
            </a:r>
            <a:r>
              <a:rPr lang="ka-GE" sz="2000" dirty="0" smtClean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a-GE" sz="2000" dirty="0" smtClean="0"/>
              <a:t>რესტორანი ,,შუმერები“</a:t>
            </a:r>
            <a:r>
              <a:rPr lang="en-US" sz="2000" dirty="0" smtClean="0">
                <a:latin typeface="Gill Sans MT" panose="020B0502020104020203" pitchFamily="34" charset="0"/>
              </a:rPr>
              <a:t>- 1 140</a:t>
            </a:r>
            <a:r>
              <a:rPr lang="ka-GE" sz="2000" dirty="0"/>
              <a:t>₾ </a:t>
            </a:r>
            <a:r>
              <a:rPr lang="ka-GE" sz="2000" dirty="0" smtClean="0"/>
              <a:t>( </a:t>
            </a:r>
            <a:r>
              <a:rPr lang="ka-GE" sz="2000" dirty="0"/>
              <a:t>ვახშამი + </a:t>
            </a:r>
            <a:r>
              <a:rPr lang="en-US" sz="2000" dirty="0" smtClean="0">
                <a:latin typeface="Gill Sans MT" panose="020B0502020104020203" pitchFamily="34" charset="0"/>
              </a:rPr>
              <a:t>Lunch</a:t>
            </a:r>
            <a:r>
              <a:rPr lang="ka-GE" sz="2000" dirty="0"/>
              <a:t>)</a:t>
            </a:r>
            <a:endParaRPr lang="ka-GE" sz="2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a-GE" sz="2000" dirty="0" smtClean="0"/>
              <a:t>რესტორანი ,,პანორამა“-1 050₾ (სადილი + </a:t>
            </a:r>
            <a:r>
              <a:rPr lang="en-US" sz="2000" dirty="0" smtClean="0">
                <a:latin typeface="Gill Sans MT" panose="020B0502020104020203" pitchFamily="34" charset="0"/>
              </a:rPr>
              <a:t>Dinner Box).</a:t>
            </a:r>
            <a:endParaRPr lang="ka-GE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a-GE" sz="2000" dirty="0" smtClean="0"/>
              <a:t>ინსტრუქტორი-35</a:t>
            </a:r>
            <a:r>
              <a:rPr lang="en-US" sz="2000" dirty="0" smtClean="0">
                <a:latin typeface="Gill Sans MT" panose="020B0502020104020203" pitchFamily="34" charset="0"/>
              </a:rPr>
              <a:t>1</a:t>
            </a:r>
            <a:r>
              <a:rPr lang="ka-GE" sz="2000" dirty="0" smtClean="0"/>
              <a:t>0₾ ეკატერინე მარგიანი(მედიტაცია,იოგა,ინტუიციური </a:t>
            </a:r>
            <a:r>
              <a:rPr lang="ka-GE" sz="2000" dirty="0"/>
              <a:t>სიარული,არტ-თერაპია,დეტოქსი,ციგუნი,რიტრიტი</a:t>
            </a:r>
            <a:r>
              <a:rPr lang="ka-GE" sz="2000" dirty="0" smtClean="0"/>
              <a:t>)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  <a:endParaRPr lang="ka-GE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a-GE" sz="2000" dirty="0"/>
              <a:t>ადგილობრივი </a:t>
            </a:r>
            <a:r>
              <a:rPr lang="ka-GE" sz="2000" dirty="0" smtClean="0"/>
              <a:t>მხატვარი (ილია სუბელიანი)-210₾(სვანური </a:t>
            </a:r>
            <a:r>
              <a:rPr lang="ka-GE" sz="2000" dirty="0"/>
              <a:t>ორნამენტების მოხატვა</a:t>
            </a:r>
            <a:r>
              <a:rPr lang="ka-GE" sz="2000" dirty="0" smtClean="0"/>
              <a:t>)</a:t>
            </a:r>
            <a:r>
              <a:rPr lang="en-US" sz="2000" dirty="0" smtClean="0">
                <a:latin typeface="Gill Sans MT" panose="020B0502020104020203" pitchFamily="34" charset="0"/>
              </a:rPr>
              <a:t>.</a:t>
            </a:r>
            <a:endParaRPr lang="ka-GE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a-GE" sz="2000" dirty="0"/>
              <a:t>ადგილობრივი </a:t>
            </a:r>
            <a:r>
              <a:rPr lang="ka-GE" sz="2000" dirty="0" smtClean="0"/>
              <a:t>შეფი (ავთანდილ ვიბლიანი)-300₾(სვანური </a:t>
            </a:r>
            <a:r>
              <a:rPr lang="ka-GE" sz="2000" dirty="0"/>
              <a:t>სამზარეულოს მასტერკლასი)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a-GE" sz="2000" dirty="0"/>
              <a:t>მშვილდოსნობის </a:t>
            </a:r>
            <a:r>
              <a:rPr lang="ka-GE" sz="2000" dirty="0" smtClean="0"/>
              <a:t>მასტერკლასი-70₾(სურვილისამებრ,შესაბამისად </a:t>
            </a:r>
            <a:r>
              <a:rPr lang="ka-GE" sz="2000" dirty="0"/>
              <a:t>ფასი გათვლილია 1 ადამიანზე.)</a:t>
            </a:r>
          </a:p>
          <a:p>
            <a:endParaRPr lang="ka-GE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ka-GE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27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81A65-E7D0-4DD5-642D-0BD45A798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91697"/>
            <a:ext cx="10058400" cy="1371600"/>
          </a:xfrm>
        </p:spPr>
        <p:txBody>
          <a:bodyPr>
            <a:normAutofit/>
          </a:bodyPr>
          <a:lstStyle/>
          <a:p>
            <a:r>
              <a:rPr lang="ka-GE" sz="2800" dirty="0"/>
              <a:t>მომსახურების </a:t>
            </a:r>
            <a:r>
              <a:rPr lang="ka-GE" sz="2800" dirty="0" smtClean="0"/>
              <a:t>პროგრამა 1: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3E7C7-4406-05FF-CC7D-07B8E7B7B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896" y="1863297"/>
            <a:ext cx="6080760" cy="4352109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ill Sans MT" panose="020B0502020104020203" pitchFamily="34" charset="0"/>
              </a:rPr>
              <a:t>14</a:t>
            </a:r>
            <a:r>
              <a:rPr lang="ka-GE" dirty="0" smtClean="0"/>
              <a:t>:00-</a:t>
            </a:r>
            <a:r>
              <a:rPr lang="en-US" dirty="0" smtClean="0">
                <a:latin typeface="Gill Sans MT" panose="020B0502020104020203" pitchFamily="34" charset="0"/>
              </a:rPr>
              <a:t>17:30</a:t>
            </a:r>
            <a:r>
              <a:rPr lang="ka-GE" dirty="0" smtClean="0"/>
              <a:t>დახვედრა-განთავსება </a:t>
            </a:r>
            <a:r>
              <a:rPr lang="ka-GE" dirty="0"/>
              <a:t>სასტუმრო </a:t>
            </a:r>
            <a:r>
              <a:rPr lang="en-US" dirty="0" err="1">
                <a:latin typeface="Gill Sans MT" panose="020B0502020104020203" pitchFamily="34" charset="0"/>
              </a:rPr>
              <a:t>Ushba</a:t>
            </a:r>
            <a:r>
              <a:rPr lang="en-US" dirty="0">
                <a:latin typeface="Gill Sans MT" panose="020B0502020104020203" pitchFamily="34" charset="0"/>
              </a:rPr>
              <a:t> in </a:t>
            </a:r>
            <a:r>
              <a:rPr lang="en-US" dirty="0" err="1">
                <a:latin typeface="Gill Sans MT" panose="020B0502020104020203" pitchFamily="34" charset="0"/>
              </a:rPr>
              <a:t>Mestia</a:t>
            </a:r>
            <a:r>
              <a:rPr lang="en-US" dirty="0">
                <a:latin typeface="Gill Sans MT" panose="020B0502020104020203" pitchFamily="34" charset="0"/>
              </a:rPr>
              <a:t>-</a:t>
            </a:r>
            <a:r>
              <a:rPr lang="ka-GE" dirty="0" smtClean="0"/>
              <a:t>ში ( რესტორანი ,,პალატი“ </a:t>
            </a:r>
            <a:r>
              <a:rPr lang="en-US" dirty="0" smtClean="0">
                <a:latin typeface="Gill Sans MT" panose="020B0502020104020203" pitchFamily="34" charset="0"/>
              </a:rPr>
              <a:t>Lunch Box)</a:t>
            </a:r>
            <a:r>
              <a:rPr lang="ka-GE" dirty="0" smtClean="0"/>
              <a:t>.</a:t>
            </a:r>
            <a:endParaRPr lang="en-US" dirty="0" smtClean="0">
              <a:latin typeface="Gill Sans MT" panose="020B0502020104020203" pitchFamily="34" charset="0"/>
            </a:endParaRPr>
          </a:p>
          <a:p>
            <a:r>
              <a:rPr lang="en-US" dirty="0" smtClean="0">
                <a:latin typeface="Gill Sans MT" panose="020B0502020104020203" pitchFamily="34" charset="0"/>
              </a:rPr>
              <a:t>18:30- </a:t>
            </a:r>
            <a:r>
              <a:rPr lang="ka-GE" dirty="0" smtClean="0"/>
              <a:t>21:00-</a:t>
            </a:r>
            <a:r>
              <a:rPr lang="en-US" dirty="0" smtClean="0">
                <a:latin typeface="Gill Sans MT" panose="020B0502020104020203" pitchFamily="34" charset="0"/>
              </a:rPr>
              <a:t>WELLCOME,</a:t>
            </a:r>
            <a:r>
              <a:rPr lang="ka-GE" dirty="0" smtClean="0"/>
              <a:t>სვანური ტრადიციული კერძების მასტერკლასი (სასტუმროს ეზოში მოწყობილ სივრცეში; საკუთარი </a:t>
            </a:r>
            <a:r>
              <a:rPr lang="ka-GE" dirty="0"/>
              <a:t>მომზადებული კერძების </a:t>
            </a:r>
            <a:r>
              <a:rPr lang="ka-GE" dirty="0" smtClean="0"/>
              <a:t>დაგემოვნება,ვახშამი).</a:t>
            </a:r>
            <a:endParaRPr lang="ka-GE" dirty="0"/>
          </a:p>
          <a:p>
            <a:pPr marL="0" indent="0">
              <a:buNone/>
            </a:pPr>
            <a:endParaRPr lang="ka-GE" dirty="0"/>
          </a:p>
          <a:p>
            <a:pPr marL="0" indent="0">
              <a:buNone/>
            </a:pPr>
            <a:endParaRPr lang="ka-GE" dirty="0"/>
          </a:p>
          <a:p>
            <a:endParaRPr lang="en-US" dirty="0">
              <a:latin typeface="Gill Sans MT" panose="020B05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656" y="1495128"/>
            <a:ext cx="5201528" cy="34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15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C80DB2-6329-7160-E759-6DCA8CC9E0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0876" y="691848"/>
            <a:ext cx="4663440" cy="640080"/>
          </a:xfrm>
        </p:spPr>
        <p:txBody>
          <a:bodyPr>
            <a:normAutofit fontScale="77500" lnSpcReduction="20000"/>
          </a:bodyPr>
          <a:lstStyle/>
          <a:p>
            <a:r>
              <a:rPr lang="ka-GE" sz="3600" dirty="0" smtClean="0"/>
              <a:t>მომსახურების პროგრამა 2:</a:t>
            </a:r>
            <a:endParaRPr lang="en-US" sz="3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0617D-6CCF-FA4A-FE6A-EC5262B5A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266" y="1687805"/>
            <a:ext cx="5254753" cy="3630099"/>
          </a:xfrm>
        </p:spPr>
        <p:txBody>
          <a:bodyPr>
            <a:normAutofit fontScale="92500" lnSpcReduction="20000"/>
          </a:bodyPr>
          <a:lstStyle/>
          <a:p>
            <a:r>
              <a:rPr lang="ka-GE" dirty="0"/>
              <a:t>10:00-10:30-საუზმე სასტუმრო </a:t>
            </a:r>
            <a:r>
              <a:rPr lang="en-US" dirty="0" err="1">
                <a:latin typeface="Gill Sans MT" panose="020B0502020104020203" pitchFamily="34" charset="0"/>
              </a:rPr>
              <a:t>Ushba</a:t>
            </a:r>
            <a:r>
              <a:rPr lang="en-US" dirty="0">
                <a:latin typeface="Gill Sans MT" panose="020B0502020104020203" pitchFamily="34" charset="0"/>
              </a:rPr>
              <a:t> in </a:t>
            </a:r>
            <a:r>
              <a:rPr lang="en-US" dirty="0" err="1">
                <a:latin typeface="Gill Sans MT" panose="020B0502020104020203" pitchFamily="34" charset="0"/>
              </a:rPr>
              <a:t>Mestia</a:t>
            </a:r>
            <a:r>
              <a:rPr lang="en-US" dirty="0">
                <a:latin typeface="Gill Sans MT" panose="020B0502020104020203" pitchFamily="34" charset="0"/>
              </a:rPr>
              <a:t>-</a:t>
            </a:r>
            <a:r>
              <a:rPr lang="ka-GE" dirty="0" smtClean="0"/>
              <a:t>ში.</a:t>
            </a:r>
            <a:endParaRPr lang="ka-GE" dirty="0"/>
          </a:p>
          <a:p>
            <a:r>
              <a:rPr lang="ka-GE" dirty="0" smtClean="0"/>
              <a:t>10:45-14:30-ლაშქრობა სოფელ მულახში,ინტუიციური </a:t>
            </a:r>
            <a:r>
              <a:rPr lang="ka-GE" dirty="0"/>
              <a:t>სიარული  </a:t>
            </a:r>
            <a:r>
              <a:rPr lang="ka-GE" dirty="0" smtClean="0"/>
              <a:t>სიჩუმეში.</a:t>
            </a:r>
            <a:endParaRPr lang="ka-GE" dirty="0"/>
          </a:p>
          <a:p>
            <a:r>
              <a:rPr lang="ka-GE" dirty="0" smtClean="0"/>
              <a:t>14:40-15:50-სადილი ( რესტორან ,,მულახში“ ).</a:t>
            </a:r>
            <a:endParaRPr lang="ka-GE" dirty="0"/>
          </a:p>
          <a:p>
            <a:r>
              <a:rPr lang="ka-GE" dirty="0" smtClean="0"/>
              <a:t>16:30-17:30-სვანური </a:t>
            </a:r>
            <a:r>
              <a:rPr lang="ka-GE" dirty="0"/>
              <a:t>ორნამენტების </a:t>
            </a:r>
            <a:r>
              <a:rPr lang="ka-GE" dirty="0" smtClean="0"/>
              <a:t>ხატვა(სასტუმროს </a:t>
            </a:r>
            <a:r>
              <a:rPr lang="ka-GE" dirty="0"/>
              <a:t>მიმდებარე </a:t>
            </a:r>
            <a:r>
              <a:rPr lang="ka-GE" dirty="0" smtClean="0"/>
              <a:t>ტერიტორიზე მოწყობილ სივრცეში, მხატვარი ილია სუბელიანი).</a:t>
            </a:r>
            <a:endParaRPr lang="ka-GE" dirty="0"/>
          </a:p>
          <a:p>
            <a:r>
              <a:rPr lang="ka-GE" dirty="0" smtClean="0"/>
              <a:t>18:00-19:00-არტ-თერაპია (სოფელ მულახის ბუნებაში).</a:t>
            </a:r>
            <a:endParaRPr lang="ka-GE" dirty="0"/>
          </a:p>
          <a:p>
            <a:r>
              <a:rPr lang="ka-GE" dirty="0" smtClean="0"/>
              <a:t>19:15-21:00-დაბრუნება </a:t>
            </a:r>
            <a:r>
              <a:rPr lang="ka-GE" dirty="0"/>
              <a:t>სასტუმრო </a:t>
            </a:r>
            <a:r>
              <a:rPr lang="en-US" dirty="0" err="1">
                <a:latin typeface="Gill Sans MT" panose="020B0502020104020203" pitchFamily="34" charset="0"/>
              </a:rPr>
              <a:t>Ushba</a:t>
            </a:r>
            <a:r>
              <a:rPr lang="en-US" dirty="0">
                <a:latin typeface="Gill Sans MT" panose="020B0502020104020203" pitchFamily="34" charset="0"/>
              </a:rPr>
              <a:t> in </a:t>
            </a:r>
            <a:r>
              <a:rPr lang="en-US" dirty="0" err="1">
                <a:latin typeface="Gill Sans MT" panose="020B0502020104020203" pitchFamily="34" charset="0"/>
              </a:rPr>
              <a:t>Mestia</a:t>
            </a:r>
            <a:r>
              <a:rPr lang="en-US" dirty="0">
                <a:latin typeface="Gill Sans MT" panose="020B0502020104020203" pitchFamily="34" charset="0"/>
              </a:rPr>
              <a:t>-</a:t>
            </a:r>
            <a:r>
              <a:rPr lang="ka-GE" dirty="0" smtClean="0"/>
              <a:t>ში (ვახშამი).</a:t>
            </a:r>
            <a:endParaRPr lang="ka-GE" dirty="0"/>
          </a:p>
          <a:p>
            <a:endParaRPr lang="en-US" dirty="0"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9019" y="2094159"/>
            <a:ext cx="5937279" cy="311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994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551" y="92890"/>
            <a:ext cx="10058400" cy="1371600"/>
          </a:xfrm>
        </p:spPr>
        <p:txBody>
          <a:bodyPr>
            <a:normAutofit/>
          </a:bodyPr>
          <a:lstStyle/>
          <a:p>
            <a:r>
              <a:rPr lang="ka-GE" sz="3600" b="1" dirty="0" smtClean="0"/>
              <a:t>მომსახურების პროგრამა 3 - ,,შინაგანი ძალა“</a:t>
            </a:r>
            <a:endParaRPr lang="en-US" sz="36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7484" y="1233823"/>
            <a:ext cx="5043267" cy="3163825"/>
          </a:xfrm>
        </p:spPr>
        <p:txBody>
          <a:bodyPr>
            <a:normAutofit fontScale="25000" lnSpcReduction="20000"/>
          </a:bodyPr>
          <a:lstStyle/>
          <a:p>
            <a:r>
              <a:rPr lang="ka-GE" sz="6400" dirty="0" smtClean="0"/>
              <a:t>10:00-10:30</a:t>
            </a:r>
            <a:r>
              <a:rPr lang="en-US" sz="6400" dirty="0">
                <a:latin typeface="Gill Sans MT" panose="020B0502020104020203" pitchFamily="34" charset="0"/>
              </a:rPr>
              <a:t> </a:t>
            </a:r>
            <a:r>
              <a:rPr lang="en-US" sz="6400" dirty="0" smtClean="0">
                <a:latin typeface="Gill Sans MT" panose="020B0502020104020203" pitchFamily="34" charset="0"/>
              </a:rPr>
              <a:t>-</a:t>
            </a:r>
            <a:r>
              <a:rPr lang="ka-GE" sz="6400" dirty="0" smtClean="0"/>
              <a:t> საუზმე სასტუმრო </a:t>
            </a:r>
            <a:r>
              <a:rPr lang="en-US" sz="6400" dirty="0" err="1" smtClean="0">
                <a:latin typeface="Gill Sans MT" panose="020B0502020104020203" pitchFamily="34" charset="0"/>
              </a:rPr>
              <a:t>Ushba</a:t>
            </a:r>
            <a:r>
              <a:rPr lang="en-US" sz="6400" dirty="0" smtClean="0">
                <a:latin typeface="Gill Sans MT" panose="020B0502020104020203" pitchFamily="34" charset="0"/>
              </a:rPr>
              <a:t> In </a:t>
            </a:r>
            <a:r>
              <a:rPr lang="en-US" sz="6400" dirty="0" err="1" smtClean="0">
                <a:latin typeface="Gill Sans MT" panose="020B0502020104020203" pitchFamily="34" charset="0"/>
              </a:rPr>
              <a:t>Mestia</a:t>
            </a:r>
            <a:r>
              <a:rPr lang="en-US" sz="6400" dirty="0" smtClean="0">
                <a:latin typeface="Gill Sans MT" panose="020B0502020104020203" pitchFamily="34" charset="0"/>
              </a:rPr>
              <a:t>-</a:t>
            </a:r>
            <a:r>
              <a:rPr lang="ka-GE" sz="6400" dirty="0" smtClean="0"/>
              <a:t>ში.</a:t>
            </a:r>
          </a:p>
          <a:p>
            <a:r>
              <a:rPr lang="ka-GE" sz="6400" dirty="0" smtClean="0"/>
              <a:t>10:45-11:30</a:t>
            </a:r>
            <a:r>
              <a:rPr lang="en-US" sz="6400" dirty="0" smtClean="0">
                <a:latin typeface="Gill Sans MT" panose="020B0502020104020203" pitchFamily="34" charset="0"/>
              </a:rPr>
              <a:t> -</a:t>
            </a:r>
            <a:r>
              <a:rPr lang="ka-GE" sz="6400" dirty="0" smtClean="0"/>
              <a:t> დილის იოგა და მედიტაცია (სოფელ უშგულში).</a:t>
            </a:r>
          </a:p>
          <a:p>
            <a:r>
              <a:rPr lang="ka-GE" sz="6400" dirty="0" smtClean="0"/>
              <a:t>11:50-12:50</a:t>
            </a:r>
            <a:r>
              <a:rPr lang="en-US" sz="6400" dirty="0" smtClean="0">
                <a:latin typeface="Gill Sans MT" panose="020B0502020104020203" pitchFamily="34" charset="0"/>
              </a:rPr>
              <a:t> -</a:t>
            </a:r>
            <a:r>
              <a:rPr lang="ka-GE" sz="6400" dirty="0" smtClean="0"/>
              <a:t> მშვილდოსნობის მასტერკლასი (სოფელ უშგულის ბუნებაში მოწყობილ სივრცეში).</a:t>
            </a:r>
          </a:p>
          <a:p>
            <a:r>
              <a:rPr lang="ka-GE" sz="6400" dirty="0" smtClean="0"/>
              <a:t>13:00-14:30</a:t>
            </a:r>
            <a:r>
              <a:rPr lang="en-US" sz="6400" dirty="0" smtClean="0">
                <a:latin typeface="Gill Sans MT" panose="020B0502020104020203" pitchFamily="34" charset="0"/>
              </a:rPr>
              <a:t> -</a:t>
            </a:r>
            <a:r>
              <a:rPr lang="ka-GE" sz="6400" dirty="0" smtClean="0"/>
              <a:t> დეტოქს ჩაის დაგემოვნება (ტკბილეული, ხემსი სვანური ელემენტებით, კაფე ,,შუმერებში“).</a:t>
            </a:r>
          </a:p>
          <a:p>
            <a:r>
              <a:rPr lang="ka-GE" sz="6400" dirty="0" smtClean="0"/>
              <a:t>15:00-16:00</a:t>
            </a:r>
            <a:r>
              <a:rPr lang="en-US" sz="6400" dirty="0" smtClean="0">
                <a:latin typeface="Gill Sans MT" panose="020B0502020104020203" pitchFamily="34" charset="0"/>
              </a:rPr>
              <a:t> - </a:t>
            </a:r>
            <a:r>
              <a:rPr lang="ka-GE" sz="6400" dirty="0" smtClean="0"/>
              <a:t>ციგუნის სესია (იოგის ერთ-ერთის ნაწილი).</a:t>
            </a:r>
          </a:p>
          <a:p>
            <a:r>
              <a:rPr lang="ka-GE" sz="6400" dirty="0" smtClean="0"/>
              <a:t>18:40-20:00 - რესტორან ,,შუმერებში“ ვახშამი (სვანური ტრადიციული კერძები).</a:t>
            </a:r>
          </a:p>
          <a:p>
            <a:r>
              <a:rPr lang="ka-GE" sz="6400" dirty="0" smtClean="0"/>
              <a:t>21:00</a:t>
            </a:r>
            <a:r>
              <a:rPr lang="en-US" sz="6400" dirty="0" smtClean="0">
                <a:latin typeface="Gill Sans MT" panose="020B0502020104020203" pitchFamily="34" charset="0"/>
              </a:rPr>
              <a:t>-</a:t>
            </a:r>
            <a:r>
              <a:rPr lang="ka-GE" sz="6400" dirty="0" smtClean="0"/>
              <a:t> სასტუმრო </a:t>
            </a:r>
            <a:r>
              <a:rPr lang="en-US" sz="6400" dirty="0" err="1" smtClean="0">
                <a:latin typeface="Gill Sans MT" panose="020B0502020104020203" pitchFamily="34" charset="0"/>
              </a:rPr>
              <a:t>Ushba</a:t>
            </a:r>
            <a:r>
              <a:rPr lang="en-US" sz="6400" dirty="0" smtClean="0">
                <a:latin typeface="Gill Sans MT" panose="020B0502020104020203" pitchFamily="34" charset="0"/>
              </a:rPr>
              <a:t> In </a:t>
            </a:r>
            <a:r>
              <a:rPr lang="en-US" sz="6400" dirty="0" err="1" smtClean="0">
                <a:latin typeface="Gill Sans MT" panose="020B0502020104020203" pitchFamily="34" charset="0"/>
              </a:rPr>
              <a:t>Mestia</a:t>
            </a:r>
            <a:r>
              <a:rPr lang="en-US" sz="6400" dirty="0" smtClean="0">
                <a:latin typeface="Gill Sans MT" panose="020B0502020104020203" pitchFamily="34" charset="0"/>
              </a:rPr>
              <a:t>-</a:t>
            </a:r>
            <a:r>
              <a:rPr lang="ka-GE" sz="6400" dirty="0" smtClean="0"/>
              <a:t>ში დაბრუნება.</a:t>
            </a:r>
          </a:p>
          <a:p>
            <a:endParaRPr lang="en-US" dirty="0" smtClean="0">
              <a:latin typeface="Gill Sans MT" panose="020B0502020104020203" pitchFamily="34" charset="0"/>
            </a:endParaRPr>
          </a:p>
          <a:p>
            <a:endParaRPr lang="en-US" dirty="0">
              <a:latin typeface="Gill Sans MT" panose="020B0502020104020203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563" y="3108960"/>
            <a:ext cx="6225077" cy="322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507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a-GE" sz="3600" b="1" dirty="0" smtClean="0"/>
              <a:t>მომსახურების პროგრამა 4 - ,,სიჩუმის ხმა</a:t>
            </a:r>
            <a:r>
              <a:rPr lang="ka-GE" sz="3600" dirty="0" smtClean="0"/>
              <a:t>“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154870"/>
            <a:ext cx="7525514" cy="3379395"/>
          </a:xfrm>
        </p:spPr>
        <p:txBody>
          <a:bodyPr>
            <a:normAutofit lnSpcReduction="10000"/>
          </a:bodyPr>
          <a:lstStyle/>
          <a:p>
            <a:r>
              <a:rPr lang="ka-GE" dirty="0" smtClean="0"/>
              <a:t>10:00-10:30 - საუზმე სასტუმრო </a:t>
            </a:r>
            <a:r>
              <a:rPr lang="en-US" dirty="0" err="1" smtClean="0">
                <a:latin typeface="Gill Sans MT" panose="020B0502020104020203" pitchFamily="34" charset="0"/>
              </a:rPr>
              <a:t>Ushba</a:t>
            </a:r>
            <a:r>
              <a:rPr lang="en-US" dirty="0" smtClean="0">
                <a:latin typeface="Gill Sans MT" panose="020B0502020104020203" pitchFamily="34" charset="0"/>
              </a:rPr>
              <a:t> In </a:t>
            </a:r>
            <a:r>
              <a:rPr lang="en-US" dirty="0" err="1" smtClean="0">
                <a:latin typeface="Gill Sans MT" panose="020B0502020104020203" pitchFamily="34" charset="0"/>
              </a:rPr>
              <a:t>Mestia</a:t>
            </a:r>
            <a:r>
              <a:rPr lang="en-US" dirty="0" smtClean="0">
                <a:latin typeface="Gill Sans MT" panose="020B0502020104020203" pitchFamily="34" charset="0"/>
              </a:rPr>
              <a:t>-</a:t>
            </a:r>
            <a:r>
              <a:rPr lang="ka-GE" dirty="0" smtClean="0"/>
              <a:t>ში.</a:t>
            </a:r>
          </a:p>
          <a:p>
            <a:r>
              <a:rPr lang="ka-GE" dirty="0" smtClean="0"/>
              <a:t>11:00-12:00 - სიჩუმის ხმა სოფელ მულახის ბუნებაში</a:t>
            </a:r>
            <a:r>
              <a:rPr lang="ka-GE" dirty="0"/>
              <a:t>.</a:t>
            </a:r>
            <a:endParaRPr lang="ka-GE" dirty="0" smtClean="0"/>
          </a:p>
          <a:p>
            <a:r>
              <a:rPr lang="ka-GE" dirty="0" smtClean="0"/>
              <a:t>12:30-13:</a:t>
            </a:r>
            <a:r>
              <a:rPr lang="en-US" dirty="0" smtClean="0">
                <a:latin typeface="Gill Sans MT" panose="020B0502020104020203" pitchFamily="34" charset="0"/>
              </a:rPr>
              <a:t>30</a:t>
            </a:r>
            <a:r>
              <a:rPr lang="ka-GE" dirty="0" smtClean="0"/>
              <a:t>- </a:t>
            </a:r>
            <a:r>
              <a:rPr lang="en-US" dirty="0" err="1" smtClean="0">
                <a:latin typeface="Gill Sans MT" panose="020B0502020104020203" pitchFamily="34" charset="0"/>
              </a:rPr>
              <a:t>Picnick</a:t>
            </a:r>
            <a:r>
              <a:rPr lang="en-US" dirty="0" smtClean="0">
                <a:latin typeface="Gill Sans MT" panose="020B0502020104020203" pitchFamily="34" charset="0"/>
              </a:rPr>
              <a:t> ( Box).</a:t>
            </a:r>
            <a:endParaRPr lang="ka-GE" dirty="0" smtClean="0"/>
          </a:p>
          <a:p>
            <a:r>
              <a:rPr lang="ka-GE" dirty="0" smtClean="0"/>
              <a:t>1</a:t>
            </a:r>
            <a:r>
              <a:rPr lang="en-US" dirty="0" smtClean="0">
                <a:latin typeface="Gill Sans MT" panose="020B0502020104020203" pitchFamily="34" charset="0"/>
              </a:rPr>
              <a:t>4:00</a:t>
            </a:r>
            <a:r>
              <a:rPr lang="ka-GE" dirty="0" smtClean="0"/>
              <a:t>-16:00- მედიტაცია და ბუნებაში სიარული ( მულახის ბუნებაში).</a:t>
            </a:r>
          </a:p>
          <a:p>
            <a:r>
              <a:rPr lang="ka-GE" dirty="0" smtClean="0"/>
              <a:t>16:15-18:00 სასტუმრო </a:t>
            </a:r>
            <a:r>
              <a:rPr lang="en-US" dirty="0" err="1" smtClean="0">
                <a:latin typeface="Gill Sans MT" panose="020B0502020104020203" pitchFamily="34" charset="0"/>
              </a:rPr>
              <a:t>Ushba</a:t>
            </a:r>
            <a:r>
              <a:rPr lang="en-US" dirty="0" smtClean="0">
                <a:latin typeface="Gill Sans MT" panose="020B0502020104020203" pitchFamily="34" charset="0"/>
              </a:rPr>
              <a:t> In </a:t>
            </a:r>
            <a:r>
              <a:rPr lang="en-US" dirty="0" err="1" smtClean="0">
                <a:latin typeface="Gill Sans MT" panose="020B0502020104020203" pitchFamily="34" charset="0"/>
              </a:rPr>
              <a:t>Mestia</a:t>
            </a:r>
            <a:r>
              <a:rPr lang="en-US" dirty="0" smtClean="0">
                <a:latin typeface="Gill Sans MT" panose="020B0502020104020203" pitchFamily="34" charset="0"/>
              </a:rPr>
              <a:t>-</a:t>
            </a:r>
            <a:r>
              <a:rPr lang="ka-GE" dirty="0" smtClean="0"/>
              <a:t>ში დაბრუნება,სადილი</a:t>
            </a:r>
            <a:r>
              <a:rPr lang="ka-GE" dirty="0"/>
              <a:t>.</a:t>
            </a:r>
            <a:endParaRPr lang="ka-GE" dirty="0" smtClean="0"/>
          </a:p>
          <a:p>
            <a:r>
              <a:rPr lang="ka-GE" dirty="0" smtClean="0"/>
              <a:t>18:45-20:00 - ჯგუფური შეკრება და ემოციების გაზიარება (სასტუმრო </a:t>
            </a:r>
            <a:r>
              <a:rPr lang="en-US" dirty="0" err="1" smtClean="0">
                <a:latin typeface="Gill Sans MT" panose="020B0502020104020203" pitchFamily="34" charset="0"/>
              </a:rPr>
              <a:t>Ushba</a:t>
            </a:r>
            <a:r>
              <a:rPr lang="en-US" dirty="0" smtClean="0">
                <a:latin typeface="Gill Sans MT" panose="020B0502020104020203" pitchFamily="34" charset="0"/>
              </a:rPr>
              <a:t> In </a:t>
            </a:r>
            <a:r>
              <a:rPr lang="en-US" dirty="0" err="1" smtClean="0">
                <a:latin typeface="Gill Sans MT" panose="020B0502020104020203" pitchFamily="34" charset="0"/>
              </a:rPr>
              <a:t>Mestia</a:t>
            </a:r>
            <a:r>
              <a:rPr lang="en-US" dirty="0" smtClean="0">
                <a:latin typeface="Gill Sans MT" panose="020B0502020104020203" pitchFamily="34" charset="0"/>
              </a:rPr>
              <a:t>-</a:t>
            </a:r>
            <a:r>
              <a:rPr lang="ka-GE" dirty="0" smtClean="0"/>
              <a:t>ის ტერასაზე).</a:t>
            </a:r>
          </a:p>
          <a:p>
            <a:r>
              <a:rPr lang="ka-GE" dirty="0" smtClean="0"/>
              <a:t>20:30-22:00 -ვახშამი სასტუმრო </a:t>
            </a:r>
            <a:r>
              <a:rPr lang="en-US" dirty="0" err="1" smtClean="0">
                <a:latin typeface="Gill Sans MT" panose="020B0502020104020203" pitchFamily="34" charset="0"/>
              </a:rPr>
              <a:t>Ushba</a:t>
            </a:r>
            <a:r>
              <a:rPr lang="en-US" dirty="0" smtClean="0">
                <a:latin typeface="Gill Sans MT" panose="020B0502020104020203" pitchFamily="34" charset="0"/>
              </a:rPr>
              <a:t> In </a:t>
            </a:r>
            <a:r>
              <a:rPr lang="en-US" dirty="0" err="1" smtClean="0">
                <a:latin typeface="Gill Sans MT" panose="020B0502020104020203" pitchFamily="34" charset="0"/>
              </a:rPr>
              <a:t>Mestia</a:t>
            </a:r>
            <a:r>
              <a:rPr lang="en-US" dirty="0" smtClean="0">
                <a:latin typeface="Gill Sans MT" panose="020B0502020104020203" pitchFamily="34" charset="0"/>
              </a:rPr>
              <a:t>-</a:t>
            </a:r>
            <a:r>
              <a:rPr lang="ka-GE" dirty="0" smtClean="0"/>
              <a:t>ში.</a:t>
            </a:r>
          </a:p>
        </p:txBody>
      </p:sp>
    </p:spTree>
    <p:extLst>
      <p:ext uri="{BB962C8B-B14F-4D97-AF65-F5344CB8AC3E}">
        <p14:creationId xmlns:p14="http://schemas.microsoft.com/office/powerpoint/2010/main" val="3355691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10" y="515985"/>
            <a:ext cx="10518621" cy="1371600"/>
          </a:xfrm>
        </p:spPr>
        <p:txBody>
          <a:bodyPr>
            <a:normAutofit/>
          </a:bodyPr>
          <a:lstStyle/>
          <a:p>
            <a:r>
              <a:rPr lang="ka-GE" sz="2800" b="1" dirty="0" smtClean="0"/>
              <a:t>მომსახურების პროგრამა 5 - ,,უნისონი საკუთარ თავთან“</a:t>
            </a:r>
            <a:endParaRPr lang="en-US" sz="28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6578" y="2014193"/>
            <a:ext cx="11463501" cy="3697289"/>
          </a:xfrm>
        </p:spPr>
        <p:txBody>
          <a:bodyPr>
            <a:normAutofit/>
          </a:bodyPr>
          <a:lstStyle/>
          <a:p>
            <a:r>
              <a:rPr lang="ka-GE" dirty="0" smtClean="0"/>
              <a:t>09:00-10:00 - საუზმე სასტუმრო </a:t>
            </a:r>
            <a:r>
              <a:rPr lang="en-US" dirty="0" err="1" smtClean="0">
                <a:latin typeface="Gill Sans MT" panose="020B0502020104020203" pitchFamily="34" charset="0"/>
              </a:rPr>
              <a:t>Ushba</a:t>
            </a:r>
            <a:r>
              <a:rPr lang="en-US" dirty="0" smtClean="0">
                <a:latin typeface="Gill Sans MT" panose="020B0502020104020203" pitchFamily="34" charset="0"/>
              </a:rPr>
              <a:t> In </a:t>
            </a:r>
            <a:r>
              <a:rPr lang="en-US" dirty="0" err="1" smtClean="0">
                <a:latin typeface="Gill Sans MT" panose="020B0502020104020203" pitchFamily="34" charset="0"/>
              </a:rPr>
              <a:t>Mestia</a:t>
            </a:r>
            <a:r>
              <a:rPr lang="en-US" dirty="0" smtClean="0">
                <a:latin typeface="Gill Sans MT" panose="020B0502020104020203" pitchFamily="34" charset="0"/>
              </a:rPr>
              <a:t>-</a:t>
            </a:r>
            <a:r>
              <a:rPr lang="ka-GE" dirty="0" smtClean="0"/>
              <a:t>ში</a:t>
            </a:r>
            <a:r>
              <a:rPr lang="en-US" dirty="0" smtClean="0">
                <a:latin typeface="Gill Sans MT" panose="020B0502020104020203" pitchFamily="34" charset="0"/>
              </a:rPr>
              <a:t>.</a:t>
            </a:r>
            <a:endParaRPr lang="ka-GE" dirty="0" smtClean="0"/>
          </a:p>
          <a:p>
            <a:r>
              <a:rPr lang="ka-GE" dirty="0" smtClean="0"/>
              <a:t>10:30-11:45 - მადლიერების წრე (სასტუმრო </a:t>
            </a:r>
            <a:r>
              <a:rPr lang="en-US" dirty="0" err="1" smtClean="0">
                <a:latin typeface="Gill Sans MT" panose="020B0502020104020203" pitchFamily="34" charset="0"/>
              </a:rPr>
              <a:t>Ushba</a:t>
            </a:r>
            <a:r>
              <a:rPr lang="en-US" dirty="0" smtClean="0">
                <a:latin typeface="Gill Sans MT" panose="020B0502020104020203" pitchFamily="34" charset="0"/>
              </a:rPr>
              <a:t> In </a:t>
            </a:r>
            <a:r>
              <a:rPr lang="en-US" dirty="0" err="1" smtClean="0">
                <a:latin typeface="Gill Sans MT" panose="020B0502020104020203" pitchFamily="34" charset="0"/>
              </a:rPr>
              <a:t>Mestia</a:t>
            </a:r>
            <a:r>
              <a:rPr lang="en-US" dirty="0" smtClean="0">
                <a:latin typeface="Gill Sans MT" panose="020B0502020104020203" pitchFamily="34" charset="0"/>
              </a:rPr>
              <a:t>-</a:t>
            </a:r>
            <a:r>
              <a:rPr lang="ka-GE" dirty="0" smtClean="0"/>
              <a:t>ის ეზოში)</a:t>
            </a:r>
            <a:r>
              <a:rPr lang="en-US" dirty="0" smtClean="0">
                <a:latin typeface="Gill Sans MT" panose="020B0502020104020203" pitchFamily="34" charset="0"/>
              </a:rPr>
              <a:t>.</a:t>
            </a:r>
            <a:endParaRPr lang="ka-GE" dirty="0" smtClean="0"/>
          </a:p>
          <a:p>
            <a:r>
              <a:rPr lang="ka-GE" dirty="0" smtClean="0"/>
              <a:t>12:00– </a:t>
            </a:r>
            <a:r>
              <a:rPr lang="en-US" dirty="0" smtClean="0">
                <a:latin typeface="Gill Sans MT" panose="020B0502020104020203" pitchFamily="34" charset="0"/>
              </a:rPr>
              <a:t>check out </a:t>
            </a:r>
            <a:r>
              <a:rPr lang="ka-GE" dirty="0" smtClean="0"/>
              <a:t>სასტუმრო </a:t>
            </a:r>
            <a:r>
              <a:rPr lang="en-US" dirty="0" err="1" smtClean="0">
                <a:latin typeface="Gill Sans MT" panose="020B0502020104020203" pitchFamily="34" charset="0"/>
              </a:rPr>
              <a:t>Ushba</a:t>
            </a:r>
            <a:r>
              <a:rPr lang="en-US" dirty="0" smtClean="0">
                <a:latin typeface="Gill Sans MT" panose="020B0502020104020203" pitchFamily="34" charset="0"/>
              </a:rPr>
              <a:t> In </a:t>
            </a:r>
            <a:r>
              <a:rPr lang="en-US" dirty="0" err="1" smtClean="0">
                <a:latin typeface="Gill Sans MT" panose="020B0502020104020203" pitchFamily="34" charset="0"/>
              </a:rPr>
              <a:t>Mestia</a:t>
            </a:r>
            <a:r>
              <a:rPr lang="en-US" dirty="0" smtClean="0">
                <a:latin typeface="Gill Sans MT" panose="020B0502020104020203" pitchFamily="34" charset="0"/>
              </a:rPr>
              <a:t>-</a:t>
            </a:r>
            <a:r>
              <a:rPr lang="ka-GE" dirty="0" smtClean="0"/>
              <a:t>დან.</a:t>
            </a:r>
          </a:p>
          <a:p>
            <a:r>
              <a:rPr lang="ka-GE" dirty="0" smtClean="0"/>
              <a:t>12:</a:t>
            </a:r>
            <a:r>
              <a:rPr lang="en-US" dirty="0" smtClean="0">
                <a:latin typeface="Gill Sans MT" panose="020B0502020104020203" pitchFamily="34" charset="0"/>
              </a:rPr>
              <a:t>30</a:t>
            </a:r>
            <a:r>
              <a:rPr lang="ka-GE" dirty="0" smtClean="0"/>
              <a:t>-</a:t>
            </a:r>
            <a:r>
              <a:rPr lang="en-US" dirty="0" smtClean="0">
                <a:latin typeface="Gill Sans MT" panose="020B0502020104020203" pitchFamily="34" charset="0"/>
              </a:rPr>
              <a:t>13:00</a:t>
            </a:r>
            <a:r>
              <a:rPr lang="ka-GE" dirty="0" smtClean="0"/>
              <a:t>- ჯგუფური ფოტო სვანურ სამოსში ( სამოსის მორგება სურვილისამებრ)</a:t>
            </a:r>
            <a:r>
              <a:rPr lang="en-US" dirty="0" smtClean="0">
                <a:latin typeface="Gill Sans MT" panose="020B0502020104020203" pitchFamily="34" charset="0"/>
              </a:rPr>
              <a:t>.</a:t>
            </a:r>
            <a:endParaRPr lang="ka-GE" dirty="0" smtClean="0"/>
          </a:p>
          <a:p>
            <a:r>
              <a:rPr lang="en-US" dirty="0" smtClean="0">
                <a:latin typeface="Gill Sans MT" panose="020B0502020104020203" pitchFamily="34" charset="0"/>
              </a:rPr>
              <a:t>14:00-</a:t>
            </a:r>
            <a:r>
              <a:rPr lang="ka-GE" dirty="0" smtClean="0">
                <a:latin typeface="Gill Sans MT" panose="020B0502020104020203" pitchFamily="34" charset="0"/>
              </a:rPr>
              <a:t>16:00- სადილი რესტორან ,,პანორამაში“ (</a:t>
            </a:r>
            <a:r>
              <a:rPr lang="en-US" dirty="0" smtClean="0">
                <a:latin typeface="Gill Sans MT" panose="020B0502020104020203" pitchFamily="34" charset="0"/>
              </a:rPr>
              <a:t>Dinner Box).</a:t>
            </a:r>
            <a:endParaRPr lang="ka-GE" dirty="0" smtClean="0">
              <a:latin typeface="Gill Sans MT" panose="020B0502020104020203" pitchFamily="34" charset="0"/>
            </a:endParaRPr>
          </a:p>
          <a:p>
            <a:r>
              <a:rPr lang="ka-GE" dirty="0" smtClean="0"/>
              <a:t>16:30-გამგზავრება აეროპორტის მიმართულებით</a:t>
            </a:r>
            <a:r>
              <a:rPr lang="en-US" dirty="0" smtClean="0">
                <a:latin typeface="Gill Sans MT" panose="020B0502020104020203" pitchFamily="34" charset="0"/>
              </a:rPr>
              <a:t>.</a:t>
            </a:r>
            <a:endParaRPr lang="ka-GE" dirty="0" smtClean="0"/>
          </a:p>
        </p:txBody>
      </p:sp>
    </p:spTree>
    <p:extLst>
      <p:ext uri="{BB962C8B-B14F-4D97-AF65-F5344CB8AC3E}">
        <p14:creationId xmlns:p14="http://schemas.microsoft.com/office/powerpoint/2010/main" val="38201823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693</TotalTime>
  <Words>641</Words>
  <Application>Microsoft Office PowerPoint</Application>
  <PresentationFormat>Widescreen</PresentationFormat>
  <Paragraphs>83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Avenir Next LT Pro</vt:lpstr>
      <vt:lpstr>Avenir Next LT Pro Light</vt:lpstr>
      <vt:lpstr>Calibri</vt:lpstr>
      <vt:lpstr>Garamond</vt:lpstr>
      <vt:lpstr>Gill Sans MT</vt:lpstr>
      <vt:lpstr>Sylfaen</vt:lpstr>
      <vt:lpstr>SavonVTI</vt:lpstr>
      <vt:lpstr>PowerPoint Presentation</vt:lpstr>
      <vt:lpstr>PowerPoint Presentation</vt:lpstr>
      <vt:lpstr>PowerPoint Presentation</vt:lpstr>
      <vt:lpstr>PowerPoint Presentation</vt:lpstr>
      <vt:lpstr>მომსახურების პროგრამა 1:</vt:lpstr>
      <vt:lpstr>PowerPoint Presentation</vt:lpstr>
      <vt:lpstr>მომსახურების პროგრამა 3 - ,,შინაგანი ძალა“</vt:lpstr>
      <vt:lpstr>მომსახურების პროგრამა 4 - ,,სიჩუმის ხმა“</vt:lpstr>
      <vt:lpstr>მომსახურების პროგრამა 5 - ,,უნისონი საკუთარ თავთან“</vt:lpstr>
      <vt:lpstr>კალკულაცია 1 ადამიანზე:</vt:lpstr>
      <vt:lpstr>PowerPoint Presentation</vt:lpstr>
      <vt:lpstr>გმადლობთ ყურადღებითვის!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ველნეს ტური</dc:title>
  <dc:creator>nino.gegelashvili@ciu.edu.ge</dc:creator>
  <cp:lastModifiedBy>Ponchika</cp:lastModifiedBy>
  <cp:revision>38</cp:revision>
  <dcterms:created xsi:type="dcterms:W3CDTF">2025-05-04T12:26:08Z</dcterms:created>
  <dcterms:modified xsi:type="dcterms:W3CDTF">2025-05-24T17:53:22Z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